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HannariMincho" panose="02000600000000000000" pitchFamily="2" charset="-128"/>
      <p:regular r:id="rId23"/>
    </p:embeddedFont>
    <p:embeddedFont>
      <p:font typeface="Lato" panose="020F0502020204030203" pitchFamily="34" charset="0"/>
      <p:regular r:id="rId24"/>
      <p:bold r:id="rId25"/>
      <p:italic r:id="rId26"/>
      <p:boldItalic r:id="rId27"/>
    </p:embeddedFont>
    <p:embeddedFont>
      <p:font typeface="Raleway"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1756"/>
  </p:normalViewPr>
  <p:slideViewPr>
    <p:cSldViewPr snapToGrid="0">
      <p:cViewPr varScale="1">
        <p:scale>
          <a:sx n="120" d="100"/>
          <a:sy n="120" d="100"/>
        </p:scale>
        <p:origin x="200" y="4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2.jpg>
</file>

<file path=ppt/media/image3.jpg>
</file>

<file path=ppt/media/image4.jp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ja" sz="1200">
                <a:solidFill>
                  <a:schemeClr val="dk2"/>
                </a:solidFill>
              </a:rPr>
              <a:t>交差点等自動通過アルゴリズムの提案について発表します。</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5283418b0c_1_6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5283418b0c_1_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私達のアルゴリズムは車列に対する新しいアプローチとなるでしょう。</a:t>
            </a:r>
            <a:endParaRPr/>
          </a:p>
          <a:p>
            <a:pPr marL="0" lvl="0" indent="0" algn="l" rtl="0">
              <a:spcBef>
                <a:spcPts val="0"/>
              </a:spcBef>
              <a:spcAft>
                <a:spcPts val="0"/>
              </a:spcAft>
              <a:buNone/>
            </a:pPr>
            <a:r>
              <a:rPr lang="ja"/>
              <a:t>車に対する工夫としていくつか考えられるものには…</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5283418b0c_1_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5283418b0c_1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最近流行りの自動運転があると思います。</a:t>
            </a:r>
            <a:endParaRPr/>
          </a:p>
          <a:p>
            <a:pPr marL="0" lvl="0" indent="0" algn="l" rtl="0">
              <a:spcBef>
                <a:spcPts val="0"/>
              </a:spcBef>
              <a:spcAft>
                <a:spcPts val="0"/>
              </a:spcAft>
              <a:buNone/>
            </a:pPr>
            <a:r>
              <a:rPr lang="ja"/>
              <a:t>ですが…</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5283418b0c_1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5283418b0c_1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私達は繋がって協力する車列にアプローチすることで、交差点をより円滑に運用するアルゴリズムを考えました。</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5283418b0c_1_6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5283418b0c_1_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dirty="0"/>
              <a:t>では、なぜ？私達が車列にここまでこだわるのか…</a:t>
            </a:r>
            <a:r>
              <a:rPr lang="ja" altLang="en-US" dirty="0"/>
              <a:t>ここが一番重要です。</a:t>
            </a:r>
            <a:endParaRPr dirty="0"/>
          </a:p>
          <a:p>
            <a:pPr marL="0" lvl="0" indent="0" algn="l" rtl="0">
              <a:spcBef>
                <a:spcPts val="0"/>
              </a:spcBef>
              <a:spcAft>
                <a:spcPts val="0"/>
              </a:spcAft>
              <a:buNone/>
            </a:pPr>
            <a:r>
              <a:rPr lang="ja" dirty="0"/>
              <a:t>そこには2つの理由があります。1つは</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5283418b0c_1_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5283418b0c_1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車列に対してアプローチしないと車が停車する必要があるからです。しかし止まるという行為はストレスです。</a:t>
            </a:r>
            <a:endParaRPr/>
          </a:p>
          <a:p>
            <a:pPr marL="0" lvl="0" indent="0" algn="l" rtl="0">
              <a:spcBef>
                <a:spcPts val="0"/>
              </a:spcBef>
              <a:spcAft>
                <a:spcPts val="0"/>
              </a:spcAft>
              <a:buNone/>
            </a:pPr>
            <a:r>
              <a:rPr lang="ja"/>
              <a:t>ただでさえ思いやりも信号も愛想もない日本の交通にこれ以上のストレスをかけるのはいかがなものか？と思ったのです。</a:t>
            </a:r>
            <a:endParaRPr/>
          </a:p>
          <a:p>
            <a:pPr marL="0" lvl="0" indent="0" algn="l" rtl="0">
              <a:spcBef>
                <a:spcPts val="0"/>
              </a:spcBef>
              <a:spcAft>
                <a:spcPts val="0"/>
              </a:spcAft>
              <a:buNone/>
            </a:pPr>
            <a:endParaRPr/>
          </a:p>
          <a:p>
            <a:pPr marL="0" lvl="0" indent="0" algn="l" rtl="0">
              <a:spcBef>
                <a:spcPts val="0"/>
              </a:spcBef>
              <a:spcAft>
                <a:spcPts val="0"/>
              </a:spcAft>
              <a:buNone/>
            </a:pPr>
            <a:r>
              <a:rPr lang="ja"/>
              <a:t>そしてもう一つは</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5283418b0c_1_6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5283418b0c_1_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システムの特性上、多くの場合普及率が使用の必須条件になりがちです。</a:t>
            </a:r>
            <a:endParaRPr/>
          </a:p>
          <a:p>
            <a:pPr marL="0" lvl="0" indent="0" algn="l" rtl="0">
              <a:spcBef>
                <a:spcPts val="0"/>
              </a:spcBef>
              <a:spcAft>
                <a:spcPts val="0"/>
              </a:spcAft>
              <a:buNone/>
            </a:pPr>
            <a:r>
              <a:rPr lang="ja"/>
              <a:t>でも普及を待つのは嫌です。</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5283418b0c_1_6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5283418b0c_1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車列に対してアプローチすることで、普及率が低くても交通をコントロールできます。</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283418b0c_1_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283418b0c_1_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つまり、車列にこだわるということは</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5283418b0c_1_7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5283418b0c_1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交通ストレスからの解放、そして普及率を気にしない強力なコントロールを実現するためであり、それら2つの事象は</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5283418b0c_1_7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5283418b0c_1_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システム導入の心理的ハードルを下げることにほかならないと考えました。</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283418b0c_1_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283418b0c_1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私達は車列に対する新しいアプローチで日本の交通を変えたいと思っています。</a:t>
            </a:r>
            <a:endParaRPr/>
          </a:p>
          <a:p>
            <a:pPr marL="0" lvl="0" indent="0" algn="l" rtl="0">
              <a:spcBef>
                <a:spcPts val="0"/>
              </a:spcBef>
              <a:spcAft>
                <a:spcPts val="0"/>
              </a:spcAft>
              <a:buNone/>
            </a:pPr>
            <a:r>
              <a:rPr lang="ja"/>
              <a:t>それは例えば…</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283418b0c_1_7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283418b0c_1_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5283418b0c_1_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5283418b0c_1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“日本人の脆い偽善の上でギリギリ成立している信号と思いやりの無い交差点”だったり</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5283418b0c_1_6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5283418b0c_1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“どんな状況でも一本調子で無愛想な信号”や…</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283418b0c_1_6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283418b0c_1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災害時等の特殊な状況下における人力の交通整備です。</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283418b0c_1_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283418b0c_1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じゃあ私達は偽善と甘えと無愛想な機械の織りなす交通をどう変えるか？という話しをします。</a:t>
            </a:r>
            <a:endParaRPr/>
          </a:p>
          <a:p>
            <a:pPr marL="0" lvl="0" indent="0" algn="l" rtl="0">
              <a:spcBef>
                <a:spcPts val="0"/>
              </a:spcBef>
              <a:spcAft>
                <a:spcPts val="0"/>
              </a:spcAft>
              <a:buNone/>
            </a:pPr>
            <a:r>
              <a:rPr lang="ja"/>
              <a:t>いくつかのアプローチが考えられると思います。1つは…</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283418b0c_1_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283418b0c_1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交通をコントロールする信号にアプローチするスタイルです。もう一つは…</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283418b0c_1_6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283418b0c_1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通行している車そのものにアプローチするスタイルです。</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5283418b0c_1_6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5283418b0c_1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私達は信号と思いやりの無い交差点も変えたいので信号が無くても自律的に通過できるように車の列=車列にアプローチすることにしました。</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交差点等自動通過</a:t>
            </a:r>
            <a:br>
              <a:rPr lang="ja"/>
            </a:br>
            <a:r>
              <a:rPr lang="ja"/>
              <a:t>アルゴリズムの提案</a:t>
            </a:r>
            <a:endParaRPr/>
          </a:p>
        </p:txBody>
      </p:sp>
      <p:sp>
        <p:nvSpPr>
          <p:cNvPr id="73" name="Google Shape;73;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ja" sz="2300" b="1" dirty="0"/>
              <a:t>laplace!+</a:t>
            </a:r>
            <a:r>
              <a:rPr lang="ja" dirty="0"/>
              <a:t> (kisarazu, maizuru, tsuyama)</a:t>
            </a:r>
            <a:endParaRPr dirty="0"/>
          </a:p>
          <a:p>
            <a:pPr marL="0" lvl="0" indent="0" algn="l" rtl="0">
              <a:spcBef>
                <a:spcPts val="0"/>
              </a:spcBef>
              <a:spcAft>
                <a:spcPts val="0"/>
              </a:spcAft>
              <a:buNone/>
            </a:pPr>
            <a:r>
              <a:rPr lang="ja" sz="1300" dirty="0">
                <a:latin typeface="Arial"/>
                <a:ea typeface="Arial"/>
                <a:cs typeface="Arial"/>
                <a:sym typeface="Arial"/>
              </a:rPr>
              <a:t>Kosuke Higuchi, Takahito Sueda, Chifumi Nakano, Yuichiro Iwai, Godai Kojima</a:t>
            </a:r>
            <a:endParaRPr sz="1300" dirty="0">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xfrm>
            <a:off x="283103" y="712141"/>
            <a:ext cx="6244200" cy="3835500"/>
          </a:xfrm>
          <a:prstGeom prst="rect">
            <a:avLst/>
          </a:prstGeom>
          <a:solidFill>
            <a:srgbClr val="757575">
              <a:alpha val="46540"/>
            </a:srgbClr>
          </a:solidFill>
        </p:spPr>
        <p:txBody>
          <a:bodyPr spcFirstLastPara="1" wrap="square" lIns="91425" tIns="91425" rIns="91425" bIns="91425" anchor="ctr" anchorCtr="0">
            <a:noAutofit/>
          </a:bodyPr>
          <a:lstStyle/>
          <a:p>
            <a:pPr marL="0" lvl="0" indent="0" algn="l" rtl="0">
              <a:spcBef>
                <a:spcPts val="0"/>
              </a:spcBef>
              <a:spcAft>
                <a:spcPts val="0"/>
              </a:spcAft>
              <a:buNone/>
            </a:pPr>
            <a:r>
              <a:rPr lang="ja"/>
              <a:t>私達は</a:t>
            </a:r>
            <a:r>
              <a:rPr lang="ja">
                <a:solidFill>
                  <a:schemeClr val="accent5"/>
                </a:solidFill>
              </a:rPr>
              <a:t>車列</a:t>
            </a:r>
            <a:r>
              <a:rPr lang="ja"/>
              <a:t>に対する新しいアプローチで日本の交通を変える</a:t>
            </a:r>
            <a:r>
              <a:rPr lang="ja">
                <a:solidFill>
                  <a:schemeClr val="accent5"/>
                </a:solidFill>
              </a:rPr>
              <a:t>提案をしたい。</a:t>
            </a:r>
            <a:endParaRPr>
              <a:solidFill>
                <a:schemeClr val="accent5"/>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最近流行りの</a:t>
            </a:r>
            <a:r>
              <a:rPr lang="ja">
                <a:solidFill>
                  <a:schemeClr val="accent5"/>
                </a:solidFill>
              </a:rPr>
              <a:t>自動運転</a:t>
            </a:r>
            <a:endParaRPr>
              <a:solidFill>
                <a:schemeClr val="accent5"/>
              </a:solidFill>
            </a:endParaRPr>
          </a:p>
        </p:txBody>
      </p:sp>
      <p:sp>
        <p:nvSpPr>
          <p:cNvPr id="127" name="Google Shape;127;p23"/>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ja"/>
              <a:t>自動運転というアプローチは</a:t>
            </a:r>
            <a:r>
              <a:rPr lang="ja" b="1">
                <a:solidFill>
                  <a:schemeClr val="accent5"/>
                </a:solidFill>
              </a:rPr>
              <a:t>最近流行ってる</a:t>
            </a:r>
            <a:endParaRPr b="1">
              <a:solidFill>
                <a:schemeClr val="accent5"/>
              </a:solidFill>
            </a:endParaRPr>
          </a:p>
          <a:p>
            <a:pPr marL="457200" lvl="0" indent="-342900" algn="l" rtl="0">
              <a:spcBef>
                <a:spcPts val="0"/>
              </a:spcBef>
              <a:spcAft>
                <a:spcPts val="0"/>
              </a:spcAft>
              <a:buSzPts val="1800"/>
              <a:buChar char="●"/>
            </a:pPr>
            <a:r>
              <a:rPr lang="ja"/>
              <a:t>しかし、難しい画像処理や計算が必要</a:t>
            </a:r>
            <a:endParaRPr/>
          </a:p>
          <a:p>
            <a:pPr marL="457200" lvl="0" indent="-342900" algn="l" rtl="0">
              <a:spcBef>
                <a:spcPts val="0"/>
              </a:spcBef>
              <a:spcAft>
                <a:spcPts val="0"/>
              </a:spcAft>
              <a:buSzPts val="1800"/>
              <a:buChar char="●"/>
            </a:pPr>
            <a:r>
              <a:rPr lang="ja"/>
              <a:t>自分だけが進むことを考えている今の自動運転はぼくたちの提案の</a:t>
            </a:r>
            <a:r>
              <a:rPr lang="ja" b="1">
                <a:solidFill>
                  <a:schemeClr val="accent5"/>
                </a:solidFill>
              </a:rPr>
              <a:t>コンセプトからズレている</a:t>
            </a:r>
            <a:endParaRPr b="1">
              <a:solidFill>
                <a:schemeClr val="accent5"/>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1"/>
        <p:cNvGrpSpPr/>
        <p:nvPr/>
      </p:nvGrpSpPr>
      <p:grpSpPr>
        <a:xfrm>
          <a:off x="0" y="0"/>
          <a:ext cx="0" cy="0"/>
          <a:chOff x="0" y="0"/>
          <a:chExt cx="0" cy="0"/>
        </a:xfrm>
      </p:grpSpPr>
      <p:sp>
        <p:nvSpPr>
          <p:cNvPr id="132" name="Google Shape;132;p24"/>
          <p:cNvSpPr txBox="1">
            <a:spLocks noGrp="1"/>
          </p:cNvSpPr>
          <p:nvPr>
            <p:ph type="title"/>
          </p:nvPr>
        </p:nvSpPr>
        <p:spPr>
          <a:xfrm>
            <a:off x="2400250" y="575950"/>
            <a:ext cx="6321600" cy="635400"/>
          </a:xfrm>
          <a:prstGeom prst="rect">
            <a:avLst/>
          </a:prstGeom>
          <a:solidFill>
            <a:srgbClr val="757575">
              <a:alpha val="46540"/>
            </a:srgbClr>
          </a:solidFill>
        </p:spPr>
        <p:txBody>
          <a:bodyPr spcFirstLastPara="1" wrap="square" lIns="91425" tIns="91425" rIns="91425" bIns="91425" anchor="t" anchorCtr="0">
            <a:noAutofit/>
          </a:bodyPr>
          <a:lstStyle/>
          <a:p>
            <a:pPr marL="0" lvl="0" indent="0" algn="l" rtl="0">
              <a:spcBef>
                <a:spcPts val="0"/>
              </a:spcBef>
              <a:spcAft>
                <a:spcPts val="0"/>
              </a:spcAft>
              <a:buNone/>
            </a:pPr>
            <a:r>
              <a:rPr lang="ja">
                <a:solidFill>
                  <a:schemeClr val="lt1"/>
                </a:solidFill>
              </a:rPr>
              <a:t>私達は</a:t>
            </a:r>
            <a:r>
              <a:rPr lang="ja">
                <a:solidFill>
                  <a:schemeClr val="accent5"/>
                </a:solidFill>
              </a:rPr>
              <a:t>車列</a:t>
            </a:r>
            <a:r>
              <a:rPr lang="ja">
                <a:solidFill>
                  <a:schemeClr val="lt1"/>
                </a:solidFill>
              </a:rPr>
              <a:t>にアプローチする。</a:t>
            </a:r>
            <a:endParaRPr>
              <a:solidFill>
                <a:schemeClr val="lt1"/>
              </a:solidFill>
            </a:endParaRPr>
          </a:p>
        </p:txBody>
      </p:sp>
      <p:sp>
        <p:nvSpPr>
          <p:cNvPr id="133" name="Google Shape;133;p24"/>
          <p:cNvSpPr txBox="1">
            <a:spLocks noGrp="1"/>
          </p:cNvSpPr>
          <p:nvPr>
            <p:ph type="body" idx="1"/>
          </p:nvPr>
        </p:nvSpPr>
        <p:spPr>
          <a:xfrm>
            <a:off x="2410112" y="1595776"/>
            <a:ext cx="6321600" cy="3002400"/>
          </a:xfrm>
          <a:prstGeom prst="rect">
            <a:avLst/>
          </a:prstGeom>
          <a:solidFill>
            <a:srgbClr val="757575">
              <a:alpha val="46540"/>
            </a:srgbClr>
          </a:solidFill>
        </p:spPr>
        <p:txBody>
          <a:bodyPr spcFirstLastPara="1" wrap="square" lIns="91425" tIns="91425" rIns="91425" bIns="91425" anchor="t" anchorCtr="0">
            <a:noAutofit/>
          </a:bodyPr>
          <a:lstStyle/>
          <a:p>
            <a:pPr marL="457200" lvl="0" indent="-368300" algn="l" rtl="0">
              <a:spcBef>
                <a:spcPts val="0"/>
              </a:spcBef>
              <a:spcAft>
                <a:spcPts val="0"/>
              </a:spcAft>
              <a:buClr>
                <a:schemeClr val="lt1"/>
              </a:buClr>
              <a:buSzPts val="2200"/>
              <a:buChar char="●"/>
            </a:pPr>
            <a:r>
              <a:rPr lang="ja" sz="2200">
                <a:solidFill>
                  <a:schemeClr val="lt1"/>
                </a:solidFill>
              </a:rPr>
              <a:t>車同士で</a:t>
            </a:r>
            <a:r>
              <a:rPr lang="ja" sz="2200" b="1">
                <a:solidFill>
                  <a:schemeClr val="accent5"/>
                </a:solidFill>
              </a:rPr>
              <a:t>繋</a:t>
            </a:r>
            <a:r>
              <a:rPr lang="ja" sz="2200">
                <a:solidFill>
                  <a:schemeClr val="lt1"/>
                </a:solidFill>
              </a:rPr>
              <a:t>がって</a:t>
            </a:r>
            <a:r>
              <a:rPr lang="ja" sz="2200" b="1">
                <a:solidFill>
                  <a:schemeClr val="accent5"/>
                </a:solidFill>
              </a:rPr>
              <a:t>協力</a:t>
            </a:r>
            <a:r>
              <a:rPr lang="ja" sz="2200">
                <a:solidFill>
                  <a:schemeClr val="lt1"/>
                </a:solidFill>
              </a:rPr>
              <a:t>する</a:t>
            </a:r>
            <a:endParaRPr sz="2200">
              <a:solidFill>
                <a:schemeClr val="lt1"/>
              </a:solidFill>
            </a:endParaRPr>
          </a:p>
          <a:p>
            <a:pPr marL="457200" lvl="0" indent="-368300" algn="l" rtl="0">
              <a:spcBef>
                <a:spcPts val="0"/>
              </a:spcBef>
              <a:spcAft>
                <a:spcPts val="0"/>
              </a:spcAft>
              <a:buClr>
                <a:schemeClr val="lt1"/>
              </a:buClr>
              <a:buSzPts val="2200"/>
              <a:buChar char="●"/>
            </a:pPr>
            <a:r>
              <a:rPr lang="ja" sz="2200">
                <a:solidFill>
                  <a:schemeClr val="lt1"/>
                </a:solidFill>
              </a:rPr>
              <a:t>自分の今の右折がうまくいけばいい。</a:t>
            </a:r>
            <a:br>
              <a:rPr lang="ja" sz="2200">
                <a:solidFill>
                  <a:schemeClr val="lt1"/>
                </a:solidFill>
              </a:rPr>
            </a:br>
            <a:r>
              <a:rPr lang="ja" sz="2200">
                <a:solidFill>
                  <a:schemeClr val="lt1"/>
                </a:solidFill>
              </a:rPr>
              <a:t>じゃなくて、</a:t>
            </a:r>
            <a:br>
              <a:rPr lang="ja" sz="2200">
                <a:solidFill>
                  <a:schemeClr val="lt1"/>
                </a:solidFill>
              </a:rPr>
            </a:br>
            <a:r>
              <a:rPr lang="ja" sz="2200">
                <a:solidFill>
                  <a:schemeClr val="lt1"/>
                </a:solidFill>
              </a:rPr>
              <a:t>その</a:t>
            </a:r>
            <a:r>
              <a:rPr lang="ja" sz="2200" b="1">
                <a:solidFill>
                  <a:schemeClr val="accent5"/>
                </a:solidFill>
              </a:rPr>
              <a:t>交差点をより円滑に運用</a:t>
            </a:r>
            <a:r>
              <a:rPr lang="ja" sz="2200">
                <a:solidFill>
                  <a:schemeClr val="lt1"/>
                </a:solidFill>
              </a:rPr>
              <a:t>する。</a:t>
            </a:r>
            <a:endParaRPr sz="2200">
              <a:solidFill>
                <a:schemeClr val="lt1"/>
              </a:solidFill>
            </a:endParaRPr>
          </a:p>
          <a:p>
            <a:pPr marL="457200" lvl="0" indent="-368300" algn="l" rtl="0">
              <a:spcBef>
                <a:spcPts val="0"/>
              </a:spcBef>
              <a:spcAft>
                <a:spcPts val="0"/>
              </a:spcAft>
              <a:buClr>
                <a:schemeClr val="lt1"/>
              </a:buClr>
              <a:buSzPts val="2200"/>
              <a:buChar char="●"/>
            </a:pPr>
            <a:r>
              <a:rPr lang="ja" sz="2200" b="1">
                <a:solidFill>
                  <a:schemeClr val="lt1"/>
                </a:solidFill>
              </a:rPr>
              <a:t>車列</a:t>
            </a:r>
            <a:r>
              <a:rPr lang="ja" sz="2200">
                <a:solidFill>
                  <a:schemeClr val="lt1"/>
                </a:solidFill>
              </a:rPr>
              <a:t>同士が通信する</a:t>
            </a:r>
            <a:endParaRPr sz="2200">
              <a:solidFill>
                <a:schemeClr val="lt1"/>
              </a:solidFill>
            </a:endParaRPr>
          </a:p>
          <a:p>
            <a:pPr marL="457200" lvl="0" indent="-368300" algn="l" rtl="0">
              <a:spcBef>
                <a:spcPts val="0"/>
              </a:spcBef>
              <a:spcAft>
                <a:spcPts val="0"/>
              </a:spcAft>
              <a:buClr>
                <a:schemeClr val="lt1"/>
              </a:buClr>
              <a:buSzPts val="2200"/>
              <a:buChar char="●"/>
            </a:pPr>
            <a:r>
              <a:rPr lang="ja" sz="2200" b="1">
                <a:solidFill>
                  <a:schemeClr val="lt1"/>
                </a:solidFill>
              </a:rPr>
              <a:t>車列</a:t>
            </a:r>
            <a:r>
              <a:rPr lang="ja" sz="2200">
                <a:solidFill>
                  <a:schemeClr val="lt1"/>
                </a:solidFill>
              </a:rPr>
              <a:t>単位で一気に処理する</a:t>
            </a:r>
            <a:endParaRPr sz="2200">
              <a:solidFill>
                <a:schemeClr val="lt1"/>
              </a:solidFill>
            </a:endParaRPr>
          </a:p>
        </p:txBody>
      </p:sp>
      <p:grpSp>
        <p:nvGrpSpPr>
          <p:cNvPr id="134" name="Google Shape;134;p24"/>
          <p:cNvGrpSpPr/>
          <p:nvPr/>
        </p:nvGrpSpPr>
        <p:grpSpPr>
          <a:xfrm>
            <a:off x="99563" y="2496260"/>
            <a:ext cx="2212050" cy="2537076"/>
            <a:chOff x="6803275" y="395363"/>
            <a:chExt cx="2212050" cy="2537076"/>
          </a:xfrm>
        </p:grpSpPr>
        <p:pic>
          <p:nvPicPr>
            <p:cNvPr id="135" name="Google Shape;135;p24"/>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136" name="Google Shape;136;p24" descr="スライドにメモを貼り付けているダクトテープ"/>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137" name="Google Shape;137;p24"/>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b="1">
                  <a:solidFill>
                    <a:srgbClr val="F46524"/>
                  </a:solidFill>
                  <a:latin typeface="Raleway"/>
                  <a:ea typeface="Raleway"/>
                  <a:cs typeface="Raleway"/>
                  <a:sym typeface="Raleway"/>
                </a:rPr>
                <a:t>注意</a:t>
              </a:r>
              <a:endParaRPr b="1">
                <a:solidFill>
                  <a:srgbClr val="F46524"/>
                </a:solidFill>
                <a:latin typeface="Raleway"/>
                <a:ea typeface="Raleway"/>
                <a:cs typeface="Raleway"/>
                <a:sym typeface="Raleway"/>
              </a:endParaRPr>
            </a:p>
            <a:p>
              <a:pPr marL="0" lvl="0" indent="0" algn="l" rtl="0">
                <a:spcBef>
                  <a:spcPts val="800"/>
                </a:spcBef>
                <a:spcAft>
                  <a:spcPts val="800"/>
                </a:spcAft>
                <a:buNone/>
              </a:pPr>
              <a:r>
                <a:rPr lang="ja" sz="1200">
                  <a:latin typeface="Raleway"/>
                  <a:ea typeface="Raleway"/>
                  <a:cs typeface="Raleway"/>
                  <a:sym typeface="Raleway"/>
                </a:rPr>
                <a:t>アルゴリズムの説明は長くなるのでプレゼンでは説明しません。</a:t>
              </a:r>
              <a:endParaRPr sz="1200" b="1">
                <a:solidFill>
                  <a:srgbClr val="F46524"/>
                </a:solidFill>
                <a:latin typeface="Raleway"/>
                <a:ea typeface="Raleway"/>
                <a:cs typeface="Raleway"/>
                <a:sym typeface="Raleway"/>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5"/>
          <p:cNvSpPr txBox="1">
            <a:spLocks noGrp="1"/>
          </p:cNvSpPr>
          <p:nvPr>
            <p:ph type="title"/>
          </p:nvPr>
        </p:nvSpPr>
        <p:spPr>
          <a:xfrm>
            <a:off x="283100" y="712150"/>
            <a:ext cx="7012200" cy="3835500"/>
          </a:xfrm>
          <a:prstGeom prst="rect">
            <a:avLst/>
          </a:prstGeom>
          <a:solidFill>
            <a:srgbClr val="757575">
              <a:alpha val="46540"/>
            </a:srgbClr>
          </a:solidFill>
        </p:spPr>
        <p:txBody>
          <a:bodyPr spcFirstLastPara="1" wrap="square" lIns="91425" tIns="91425" rIns="91425" bIns="91425" anchor="ctr" anchorCtr="0">
            <a:noAutofit/>
          </a:bodyPr>
          <a:lstStyle/>
          <a:p>
            <a:pPr marL="0" lvl="0" indent="0" algn="l" rtl="0">
              <a:spcBef>
                <a:spcPts val="0"/>
              </a:spcBef>
              <a:spcAft>
                <a:spcPts val="0"/>
              </a:spcAft>
              <a:buNone/>
            </a:pPr>
            <a:r>
              <a:rPr lang="ja"/>
              <a:t>なぜ</a:t>
            </a:r>
            <a:r>
              <a:rPr lang="ja">
                <a:solidFill>
                  <a:schemeClr val="accent5"/>
                </a:solidFill>
              </a:rPr>
              <a:t>車列</a:t>
            </a:r>
            <a:r>
              <a:rPr lang="ja"/>
              <a:t>にこだわるのか</a:t>
            </a:r>
            <a:endParaRPr>
              <a:solidFill>
                <a:schemeClr val="accent5"/>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46"/>
        <p:cNvGrpSpPr/>
        <p:nvPr/>
      </p:nvGrpSpPr>
      <p:grpSpPr>
        <a:xfrm>
          <a:off x="0" y="0"/>
          <a:ext cx="0" cy="0"/>
          <a:chOff x="0" y="0"/>
          <a:chExt cx="0" cy="0"/>
        </a:xfrm>
      </p:grpSpPr>
      <p:sp>
        <p:nvSpPr>
          <p:cNvPr id="147" name="Google Shape;147;p26"/>
          <p:cNvSpPr txBox="1">
            <a:spLocks noGrp="1"/>
          </p:cNvSpPr>
          <p:nvPr>
            <p:ph type="title"/>
          </p:nvPr>
        </p:nvSpPr>
        <p:spPr>
          <a:xfrm>
            <a:off x="283100" y="712150"/>
            <a:ext cx="64365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ja" sz="5100">
                <a:solidFill>
                  <a:srgbClr val="FFFFFF"/>
                </a:solidFill>
                <a:latin typeface="Arial"/>
                <a:ea typeface="Arial"/>
                <a:cs typeface="Arial"/>
                <a:sym typeface="Arial"/>
              </a:rPr>
              <a:t>車を運転するうえで</a:t>
            </a:r>
            <a:br>
              <a:rPr lang="ja" sz="5100">
                <a:solidFill>
                  <a:srgbClr val="FFFFFF"/>
                </a:solidFill>
                <a:latin typeface="Arial"/>
                <a:ea typeface="Arial"/>
                <a:cs typeface="Arial"/>
                <a:sym typeface="Arial"/>
              </a:rPr>
            </a:br>
            <a:r>
              <a:rPr lang="ja" sz="5100">
                <a:solidFill>
                  <a:schemeClr val="accent5"/>
                </a:solidFill>
                <a:latin typeface="Arial"/>
                <a:ea typeface="Arial"/>
                <a:cs typeface="Arial"/>
                <a:sym typeface="Arial"/>
              </a:rPr>
              <a:t>”止まる”</a:t>
            </a:r>
            <a:r>
              <a:rPr lang="ja" sz="5100">
                <a:solidFill>
                  <a:srgbClr val="FFFFFF"/>
                </a:solidFill>
                <a:latin typeface="Arial"/>
                <a:ea typeface="Arial"/>
                <a:cs typeface="Arial"/>
                <a:sym typeface="Arial"/>
              </a:rPr>
              <a:t>は</a:t>
            </a:r>
            <a:br>
              <a:rPr lang="ja" sz="5100">
                <a:solidFill>
                  <a:srgbClr val="FFFFFF"/>
                </a:solidFill>
                <a:latin typeface="Arial"/>
                <a:ea typeface="Arial"/>
                <a:cs typeface="Arial"/>
                <a:sym typeface="Arial"/>
              </a:rPr>
            </a:br>
            <a:r>
              <a:rPr lang="ja" sz="5100">
                <a:solidFill>
                  <a:srgbClr val="FFFFFF"/>
                </a:solidFill>
                <a:latin typeface="Arial"/>
                <a:ea typeface="Arial"/>
                <a:cs typeface="Arial"/>
                <a:sym typeface="Arial"/>
              </a:rPr>
              <a:t>乗員にも運転手にも</a:t>
            </a:r>
            <a:br>
              <a:rPr lang="ja" sz="5100">
                <a:solidFill>
                  <a:srgbClr val="FFFFFF"/>
                </a:solidFill>
                <a:latin typeface="Arial"/>
                <a:ea typeface="Arial"/>
                <a:cs typeface="Arial"/>
                <a:sym typeface="Arial"/>
              </a:rPr>
            </a:br>
            <a:r>
              <a:rPr lang="ja" sz="5100">
                <a:solidFill>
                  <a:schemeClr val="accent5"/>
                </a:solidFill>
                <a:latin typeface="Arial"/>
                <a:ea typeface="Arial"/>
                <a:cs typeface="Arial"/>
                <a:sym typeface="Arial"/>
              </a:rPr>
              <a:t>ストレス</a:t>
            </a:r>
            <a:r>
              <a:rPr lang="ja" sz="5100">
                <a:solidFill>
                  <a:srgbClr val="FFFFFF"/>
                </a:solidFill>
                <a:latin typeface="Arial"/>
                <a:ea typeface="Arial"/>
                <a:cs typeface="Arial"/>
                <a:sym typeface="Arial"/>
              </a:rPr>
              <a:t>です。</a:t>
            </a:r>
            <a:endParaRPr sz="87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51"/>
        <p:cNvGrpSpPr/>
        <p:nvPr/>
      </p:nvGrpSpPr>
      <p:grpSpPr>
        <a:xfrm>
          <a:off x="0" y="0"/>
          <a:ext cx="0" cy="0"/>
          <a:chOff x="0" y="0"/>
          <a:chExt cx="0" cy="0"/>
        </a:xfrm>
      </p:grpSpPr>
      <p:sp>
        <p:nvSpPr>
          <p:cNvPr id="152" name="Google Shape;152;p27"/>
          <p:cNvSpPr txBox="1">
            <a:spLocks noGrp="1"/>
          </p:cNvSpPr>
          <p:nvPr>
            <p:ph type="title"/>
          </p:nvPr>
        </p:nvSpPr>
        <p:spPr>
          <a:xfrm>
            <a:off x="283100" y="712150"/>
            <a:ext cx="84183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ja" sz="5100">
                <a:solidFill>
                  <a:srgbClr val="FFFFFF"/>
                </a:solidFill>
                <a:latin typeface="Arial"/>
                <a:ea typeface="Arial"/>
                <a:cs typeface="Arial"/>
                <a:sym typeface="Arial"/>
              </a:rPr>
              <a:t>システムは社会に</a:t>
            </a:r>
            <a:br>
              <a:rPr lang="ja" sz="5100">
                <a:solidFill>
                  <a:srgbClr val="FFFFFF"/>
                </a:solidFill>
                <a:latin typeface="Arial"/>
                <a:ea typeface="Arial"/>
                <a:cs typeface="Arial"/>
                <a:sym typeface="Arial"/>
              </a:rPr>
            </a:br>
            <a:r>
              <a:rPr lang="ja" sz="5100">
                <a:solidFill>
                  <a:schemeClr val="accent5"/>
                </a:solidFill>
                <a:latin typeface="Arial"/>
                <a:ea typeface="Arial"/>
                <a:cs typeface="Arial"/>
                <a:sym typeface="Arial"/>
              </a:rPr>
              <a:t>普及</a:t>
            </a:r>
            <a:r>
              <a:rPr lang="ja" sz="5100">
                <a:solidFill>
                  <a:srgbClr val="FFFFFF"/>
                </a:solidFill>
                <a:latin typeface="Arial"/>
                <a:ea typeface="Arial"/>
                <a:cs typeface="Arial"/>
                <a:sym typeface="Arial"/>
              </a:rPr>
              <a:t>しなければならない。</a:t>
            </a:r>
            <a:endParaRPr sz="5100">
              <a:solidFill>
                <a:srgbClr val="FFFFFF"/>
              </a:solidFill>
              <a:latin typeface="Arial"/>
              <a:ea typeface="Arial"/>
              <a:cs typeface="Arial"/>
              <a:sym typeface="Arial"/>
            </a:endParaRPr>
          </a:p>
          <a:p>
            <a:pPr marL="0" lvl="0" indent="0" algn="l" rtl="0">
              <a:spcBef>
                <a:spcPts val="0"/>
              </a:spcBef>
              <a:spcAft>
                <a:spcPts val="0"/>
              </a:spcAft>
              <a:buNone/>
            </a:pPr>
            <a:r>
              <a:rPr lang="ja" sz="5100">
                <a:solidFill>
                  <a:srgbClr val="FFFFFF"/>
                </a:solidFill>
                <a:latin typeface="Arial"/>
                <a:ea typeface="Arial"/>
                <a:cs typeface="Arial"/>
                <a:sym typeface="Arial"/>
              </a:rPr>
              <a:t>しかし普及するまで</a:t>
            </a:r>
            <a:br>
              <a:rPr lang="ja" sz="5100">
                <a:solidFill>
                  <a:srgbClr val="FFFFFF"/>
                </a:solidFill>
                <a:latin typeface="Arial"/>
                <a:ea typeface="Arial"/>
                <a:cs typeface="Arial"/>
                <a:sym typeface="Arial"/>
              </a:rPr>
            </a:br>
            <a:r>
              <a:rPr lang="ja" sz="5100">
                <a:solidFill>
                  <a:schemeClr val="accent5"/>
                </a:solidFill>
                <a:latin typeface="Arial"/>
                <a:ea typeface="Arial"/>
                <a:cs typeface="Arial"/>
                <a:sym typeface="Arial"/>
              </a:rPr>
              <a:t>待つのは嫌。</a:t>
            </a:r>
            <a:endParaRPr sz="5100">
              <a:solidFill>
                <a:schemeClr val="accent5"/>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56"/>
        <p:cNvGrpSpPr/>
        <p:nvPr/>
      </p:nvGrpSpPr>
      <p:grpSpPr>
        <a:xfrm>
          <a:off x="0" y="0"/>
          <a:ext cx="0" cy="0"/>
          <a:chOff x="0" y="0"/>
          <a:chExt cx="0" cy="0"/>
        </a:xfrm>
      </p:grpSpPr>
      <p:sp>
        <p:nvSpPr>
          <p:cNvPr id="157" name="Google Shape;157;p28"/>
          <p:cNvSpPr txBox="1">
            <a:spLocks noGrp="1"/>
          </p:cNvSpPr>
          <p:nvPr>
            <p:ph type="title"/>
          </p:nvPr>
        </p:nvSpPr>
        <p:spPr>
          <a:xfrm>
            <a:off x="283100" y="712150"/>
            <a:ext cx="72858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ja" sz="5100">
                <a:solidFill>
                  <a:srgbClr val="FFFFFF"/>
                </a:solidFill>
                <a:latin typeface="Arial"/>
                <a:ea typeface="Arial"/>
                <a:cs typeface="Arial"/>
                <a:sym typeface="Arial"/>
              </a:rPr>
              <a:t>このシステムは</a:t>
            </a:r>
            <a:br>
              <a:rPr lang="ja" sz="5100">
                <a:solidFill>
                  <a:srgbClr val="FFFFFF"/>
                </a:solidFill>
                <a:latin typeface="Arial"/>
                <a:ea typeface="Arial"/>
                <a:cs typeface="Arial"/>
                <a:sym typeface="Arial"/>
              </a:rPr>
            </a:br>
            <a:r>
              <a:rPr lang="ja" sz="5100">
                <a:solidFill>
                  <a:schemeClr val="accent5"/>
                </a:solidFill>
                <a:latin typeface="Arial"/>
                <a:ea typeface="Arial"/>
                <a:cs typeface="Arial"/>
                <a:sym typeface="Arial"/>
              </a:rPr>
              <a:t>普及率が</a:t>
            </a:r>
            <a:br>
              <a:rPr lang="ja" sz="5100">
                <a:solidFill>
                  <a:schemeClr val="accent5"/>
                </a:solidFill>
                <a:latin typeface="Arial"/>
                <a:ea typeface="Arial"/>
                <a:cs typeface="Arial"/>
                <a:sym typeface="Arial"/>
              </a:rPr>
            </a:br>
            <a:r>
              <a:rPr lang="ja" sz="5100">
                <a:solidFill>
                  <a:schemeClr val="accent5"/>
                </a:solidFill>
                <a:latin typeface="Arial"/>
                <a:ea typeface="Arial"/>
                <a:cs typeface="Arial"/>
                <a:sym typeface="Arial"/>
              </a:rPr>
              <a:t>低くても交通を</a:t>
            </a:r>
            <a:br>
              <a:rPr lang="ja" sz="5100">
                <a:solidFill>
                  <a:schemeClr val="accent5"/>
                </a:solidFill>
                <a:latin typeface="Arial"/>
                <a:ea typeface="Arial"/>
                <a:cs typeface="Arial"/>
                <a:sym typeface="Arial"/>
              </a:rPr>
            </a:br>
            <a:r>
              <a:rPr lang="ja" sz="5100">
                <a:solidFill>
                  <a:schemeClr val="accent5"/>
                </a:solidFill>
                <a:latin typeface="Arial"/>
                <a:ea typeface="Arial"/>
                <a:cs typeface="Arial"/>
                <a:sym typeface="Arial"/>
              </a:rPr>
              <a:t>コントロール</a:t>
            </a:r>
            <a:r>
              <a:rPr lang="ja" sz="5100">
                <a:solidFill>
                  <a:srgbClr val="FFFFFF"/>
                </a:solidFill>
                <a:latin typeface="Arial"/>
                <a:ea typeface="Arial"/>
                <a:cs typeface="Arial"/>
                <a:sym typeface="Arial"/>
              </a:rPr>
              <a:t>できます。</a:t>
            </a:r>
            <a:endParaRPr sz="5100">
              <a:solidFill>
                <a:srgbClr val="FFFFF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9"/>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ja" sz="5900"/>
              <a:t>車列にこだわること</a:t>
            </a:r>
            <a:endParaRPr sz="59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167" name="Google Shape;167;p30"/>
          <p:cNvSpPr txBox="1">
            <a:spLocks noGrp="1"/>
          </p:cNvSpPr>
          <p:nvPr>
            <p:ph type="title"/>
          </p:nvPr>
        </p:nvSpPr>
        <p:spPr>
          <a:xfrm>
            <a:off x="2400250" y="575950"/>
            <a:ext cx="6321600" cy="635400"/>
          </a:xfrm>
          <a:prstGeom prst="rect">
            <a:avLst/>
          </a:prstGeom>
          <a:solidFill>
            <a:srgbClr val="757575">
              <a:alpha val="46540"/>
            </a:srgbClr>
          </a:solidFill>
        </p:spPr>
        <p:txBody>
          <a:bodyPr spcFirstLastPara="1" wrap="square" lIns="91425" tIns="91425" rIns="91425" bIns="91425" anchor="t" anchorCtr="0">
            <a:noAutofit/>
          </a:bodyPr>
          <a:lstStyle/>
          <a:p>
            <a:pPr marL="0" lvl="0" indent="0" algn="l" rtl="0">
              <a:spcBef>
                <a:spcPts val="0"/>
              </a:spcBef>
              <a:spcAft>
                <a:spcPts val="0"/>
              </a:spcAft>
              <a:buNone/>
            </a:pPr>
            <a:r>
              <a:rPr lang="ja">
                <a:solidFill>
                  <a:schemeClr val="lt1"/>
                </a:solidFill>
              </a:rPr>
              <a:t>私達は</a:t>
            </a:r>
            <a:r>
              <a:rPr lang="ja">
                <a:solidFill>
                  <a:schemeClr val="accent5"/>
                </a:solidFill>
              </a:rPr>
              <a:t>車列</a:t>
            </a:r>
            <a:r>
              <a:rPr lang="ja">
                <a:solidFill>
                  <a:schemeClr val="lt1"/>
                </a:solidFill>
              </a:rPr>
              <a:t>にこだわる。</a:t>
            </a:r>
            <a:endParaRPr>
              <a:solidFill>
                <a:schemeClr val="lt1"/>
              </a:solidFill>
            </a:endParaRPr>
          </a:p>
        </p:txBody>
      </p:sp>
      <p:sp>
        <p:nvSpPr>
          <p:cNvPr id="168" name="Google Shape;168;p30"/>
          <p:cNvSpPr txBox="1">
            <a:spLocks noGrp="1"/>
          </p:cNvSpPr>
          <p:nvPr>
            <p:ph type="body" idx="1"/>
          </p:nvPr>
        </p:nvSpPr>
        <p:spPr>
          <a:xfrm>
            <a:off x="2410112" y="1595776"/>
            <a:ext cx="6321600" cy="3002400"/>
          </a:xfrm>
          <a:prstGeom prst="rect">
            <a:avLst/>
          </a:prstGeom>
          <a:solidFill>
            <a:srgbClr val="757575">
              <a:alpha val="46540"/>
            </a:srgbClr>
          </a:solidFill>
        </p:spPr>
        <p:txBody>
          <a:bodyPr spcFirstLastPara="1" wrap="square" lIns="91425" tIns="91425" rIns="91425" bIns="91425" anchor="t" anchorCtr="0">
            <a:noAutofit/>
          </a:bodyPr>
          <a:lstStyle/>
          <a:p>
            <a:pPr marL="457200" lvl="0" indent="-450850" algn="l" rtl="0">
              <a:spcBef>
                <a:spcPts val="0"/>
              </a:spcBef>
              <a:spcAft>
                <a:spcPts val="0"/>
              </a:spcAft>
              <a:buClr>
                <a:schemeClr val="lt1"/>
              </a:buClr>
              <a:buSzPts val="3500"/>
              <a:buChar char="●"/>
            </a:pPr>
            <a:r>
              <a:rPr lang="ja" sz="3500" b="1">
                <a:solidFill>
                  <a:schemeClr val="accent5"/>
                </a:solidFill>
              </a:rPr>
              <a:t>交通ストレス</a:t>
            </a:r>
            <a:r>
              <a:rPr lang="ja" sz="3500" b="1">
                <a:solidFill>
                  <a:schemeClr val="lt1"/>
                </a:solidFill>
              </a:rPr>
              <a:t>からの解放</a:t>
            </a:r>
            <a:endParaRPr sz="3500" b="1">
              <a:solidFill>
                <a:schemeClr val="lt1"/>
              </a:solidFill>
            </a:endParaRPr>
          </a:p>
          <a:p>
            <a:pPr marL="457200" lvl="0" indent="-450850" algn="l" rtl="0">
              <a:spcBef>
                <a:spcPts val="0"/>
              </a:spcBef>
              <a:spcAft>
                <a:spcPts val="0"/>
              </a:spcAft>
              <a:buClr>
                <a:schemeClr val="lt1"/>
              </a:buClr>
              <a:buSzPts val="3500"/>
              <a:buChar char="●"/>
            </a:pPr>
            <a:r>
              <a:rPr lang="ja" sz="3500" b="1">
                <a:solidFill>
                  <a:schemeClr val="lt1"/>
                </a:solidFill>
              </a:rPr>
              <a:t>普及率を気にしない強力な</a:t>
            </a:r>
            <a:r>
              <a:rPr lang="ja" sz="3500" b="1">
                <a:solidFill>
                  <a:schemeClr val="accent5"/>
                </a:solidFill>
              </a:rPr>
              <a:t>交通コントロール</a:t>
            </a:r>
            <a:endParaRPr sz="3500" b="1">
              <a:solidFill>
                <a:schemeClr val="accent5"/>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1"/>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ja" sz="3600" dirty="0"/>
              <a:t>導入の心理的ハードルを下げること</a:t>
            </a:r>
            <a:endParaRPr sz="3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283103" y="712141"/>
            <a:ext cx="6244200" cy="3835500"/>
          </a:xfrm>
          <a:prstGeom prst="rect">
            <a:avLst/>
          </a:prstGeom>
          <a:solidFill>
            <a:srgbClr val="757575">
              <a:alpha val="46540"/>
            </a:srgbClr>
          </a:solidFill>
        </p:spPr>
        <p:txBody>
          <a:bodyPr spcFirstLastPara="1" wrap="square" lIns="91425" tIns="91425" rIns="91425" bIns="91425" anchor="ctr" anchorCtr="0">
            <a:noAutofit/>
          </a:bodyPr>
          <a:lstStyle/>
          <a:p>
            <a:pPr marL="0" lvl="0" indent="0" algn="l" rtl="0">
              <a:spcBef>
                <a:spcPts val="0"/>
              </a:spcBef>
              <a:spcAft>
                <a:spcPts val="0"/>
              </a:spcAft>
              <a:buNone/>
            </a:pPr>
            <a:r>
              <a:rPr lang="ja" dirty="0"/>
              <a:t>私達は車列に対する新しいアプローチで日本の交通を変える提案をしたい。</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2"/>
          <p:cNvSpPr txBox="1">
            <a:spLocks noGrp="1"/>
          </p:cNvSpPr>
          <p:nvPr>
            <p:ph type="title"/>
          </p:nvPr>
        </p:nvSpPr>
        <p:spPr>
          <a:xfrm>
            <a:off x="283100" y="712150"/>
            <a:ext cx="66252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ja" sz="5000" dirty="0"/>
              <a:t>普及率を</a:t>
            </a:r>
            <a:r>
              <a:rPr lang="ja" sz="5000" dirty="0">
                <a:solidFill>
                  <a:schemeClr val="accent5"/>
                </a:solidFill>
              </a:rPr>
              <a:t>障壁</a:t>
            </a:r>
            <a:r>
              <a:rPr lang="ja" sz="5000" dirty="0"/>
              <a:t>とせずに</a:t>
            </a:r>
            <a:br>
              <a:rPr lang="ja" sz="5000" dirty="0"/>
            </a:br>
            <a:r>
              <a:rPr lang="ja" sz="5000" dirty="0">
                <a:solidFill>
                  <a:schemeClr val="accent5"/>
                </a:solidFill>
              </a:rPr>
              <a:t>日本の交通</a:t>
            </a:r>
            <a:r>
              <a:rPr lang="ja" sz="5000" dirty="0"/>
              <a:t>を変える</a:t>
            </a:r>
            <a:endParaRPr sz="5000" dirty="0"/>
          </a:p>
          <a:p>
            <a:pPr marL="0" lvl="0" indent="0" algn="l" rtl="0">
              <a:spcBef>
                <a:spcPts val="0"/>
              </a:spcBef>
              <a:spcAft>
                <a:spcPts val="0"/>
              </a:spcAft>
              <a:buNone/>
            </a:pPr>
            <a:r>
              <a:rPr lang="ja" sz="5700" u="sng" dirty="0">
                <a:latin typeface="HannariMincho" panose="02000600000000000000" pitchFamily="2" charset="-128"/>
                <a:ea typeface="HannariMincho" panose="02000600000000000000" pitchFamily="2" charset="-128"/>
                <a:cs typeface="HiraMinPro-W3"/>
                <a:sym typeface="HiraMinPro-W3"/>
              </a:rPr>
              <a:t>アルゴリズム</a:t>
            </a:r>
            <a:endParaRPr sz="5700" u="sng" dirty="0">
              <a:latin typeface="HannariMincho" panose="02000600000000000000" pitchFamily="2" charset="-128"/>
              <a:ea typeface="HannariMincho" panose="02000600000000000000" pitchFamily="2" charset="-128"/>
              <a:cs typeface="HiraMinPro-W3"/>
              <a:sym typeface="HiraMinPro-W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283100" y="712150"/>
            <a:ext cx="83541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ja"/>
              <a:t>日本人の</a:t>
            </a:r>
            <a:r>
              <a:rPr lang="ja">
                <a:solidFill>
                  <a:schemeClr val="accent5"/>
                </a:solidFill>
              </a:rPr>
              <a:t>脆い偽善</a:t>
            </a:r>
            <a:r>
              <a:rPr lang="ja"/>
              <a:t>の上で</a:t>
            </a:r>
            <a:br>
              <a:rPr lang="ja"/>
            </a:br>
            <a:r>
              <a:rPr lang="ja" sz="4300">
                <a:solidFill>
                  <a:srgbClr val="F3F3F3"/>
                </a:solidFill>
              </a:rPr>
              <a:t>ギリギリ成立</a:t>
            </a:r>
            <a:r>
              <a:rPr lang="ja"/>
              <a:t>している</a:t>
            </a:r>
            <a:br>
              <a:rPr lang="ja"/>
            </a:br>
            <a:r>
              <a:rPr lang="ja">
                <a:solidFill>
                  <a:schemeClr val="accent5"/>
                </a:solidFill>
              </a:rPr>
              <a:t>信号</a:t>
            </a:r>
            <a:r>
              <a:rPr lang="ja"/>
              <a:t>と</a:t>
            </a:r>
            <a:r>
              <a:rPr lang="ja">
                <a:solidFill>
                  <a:schemeClr val="accent5"/>
                </a:solidFill>
              </a:rPr>
              <a:t>思いやり</a:t>
            </a:r>
            <a:r>
              <a:rPr lang="ja"/>
              <a:t>の無い</a:t>
            </a:r>
            <a:r>
              <a:rPr lang="ja" sz="5300">
                <a:solidFill>
                  <a:schemeClr val="accent5"/>
                </a:solidFill>
              </a:rPr>
              <a:t>交差点</a:t>
            </a:r>
            <a:endParaRPr sz="5300">
              <a:solidFill>
                <a:schemeClr val="accent5"/>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87"/>
        <p:cNvGrpSpPr/>
        <p:nvPr/>
      </p:nvGrpSpPr>
      <p:grpSpPr>
        <a:xfrm>
          <a:off x="0" y="0"/>
          <a:ext cx="0" cy="0"/>
          <a:chOff x="0" y="0"/>
          <a:chExt cx="0" cy="0"/>
        </a:xfrm>
      </p:grpSpPr>
      <p:sp>
        <p:nvSpPr>
          <p:cNvPr id="88" name="Google Shape;88;p16"/>
          <p:cNvSpPr txBox="1">
            <a:spLocks noGrp="1"/>
          </p:cNvSpPr>
          <p:nvPr>
            <p:ph type="title"/>
          </p:nvPr>
        </p:nvSpPr>
        <p:spPr>
          <a:xfrm>
            <a:off x="283100" y="712150"/>
            <a:ext cx="83541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ja"/>
              <a:t>どんな</a:t>
            </a:r>
            <a:r>
              <a:rPr lang="ja">
                <a:solidFill>
                  <a:schemeClr val="accent5"/>
                </a:solidFill>
              </a:rPr>
              <a:t>天気</a:t>
            </a:r>
            <a:r>
              <a:rPr lang="ja"/>
              <a:t>でも</a:t>
            </a:r>
            <a:endParaRPr/>
          </a:p>
          <a:p>
            <a:pPr marL="0" lvl="0" indent="0" algn="l" rtl="0">
              <a:spcBef>
                <a:spcPts val="0"/>
              </a:spcBef>
              <a:spcAft>
                <a:spcPts val="0"/>
              </a:spcAft>
              <a:buNone/>
            </a:pPr>
            <a:r>
              <a:rPr lang="ja"/>
              <a:t>どんな</a:t>
            </a:r>
            <a:r>
              <a:rPr lang="ja">
                <a:solidFill>
                  <a:schemeClr val="accent5"/>
                </a:solidFill>
              </a:rPr>
              <a:t>混み具合</a:t>
            </a:r>
            <a:r>
              <a:rPr lang="ja"/>
              <a:t>でも</a:t>
            </a:r>
            <a:endParaRPr/>
          </a:p>
          <a:p>
            <a:pPr marL="0" lvl="0" indent="0" algn="l" rtl="0">
              <a:spcBef>
                <a:spcPts val="0"/>
              </a:spcBef>
              <a:spcAft>
                <a:spcPts val="0"/>
              </a:spcAft>
              <a:buNone/>
            </a:pPr>
            <a:r>
              <a:rPr lang="ja"/>
              <a:t>たとえ</a:t>
            </a:r>
            <a:r>
              <a:rPr lang="ja">
                <a:solidFill>
                  <a:schemeClr val="accent5"/>
                </a:solidFill>
              </a:rPr>
              <a:t>緊急事態</a:t>
            </a:r>
            <a:r>
              <a:rPr lang="ja"/>
              <a:t>でも</a:t>
            </a:r>
            <a:endParaRPr/>
          </a:p>
          <a:p>
            <a:pPr marL="0" lvl="0" indent="0" algn="l" rtl="0">
              <a:spcBef>
                <a:spcPts val="0"/>
              </a:spcBef>
              <a:spcAft>
                <a:spcPts val="0"/>
              </a:spcAft>
              <a:buNone/>
            </a:pPr>
            <a:r>
              <a:rPr lang="ja">
                <a:solidFill>
                  <a:schemeClr val="accent5"/>
                </a:solidFill>
              </a:rPr>
              <a:t>一本調子</a:t>
            </a:r>
            <a:r>
              <a:rPr lang="ja"/>
              <a:t>で</a:t>
            </a:r>
            <a:r>
              <a:rPr lang="ja">
                <a:solidFill>
                  <a:schemeClr val="accent5"/>
                </a:solidFill>
              </a:rPr>
              <a:t>無愛想</a:t>
            </a:r>
            <a:r>
              <a:rPr lang="ja"/>
              <a:t>な</a:t>
            </a:r>
            <a:r>
              <a:rPr lang="ja" sz="5300">
                <a:solidFill>
                  <a:schemeClr val="accent5"/>
                </a:solidFill>
              </a:rPr>
              <a:t>信号</a:t>
            </a:r>
            <a:endParaRPr sz="5300">
              <a:solidFill>
                <a:schemeClr val="accent5"/>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283100" y="712150"/>
            <a:ext cx="83541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ja">
                <a:solidFill>
                  <a:schemeClr val="accent5"/>
                </a:solidFill>
              </a:rPr>
              <a:t>「誰かがやってくれる」</a:t>
            </a:r>
            <a:endParaRPr>
              <a:solidFill>
                <a:schemeClr val="accent5"/>
              </a:solidFill>
            </a:endParaRPr>
          </a:p>
          <a:p>
            <a:pPr marL="0" lvl="0" indent="0" algn="l" rtl="0">
              <a:spcBef>
                <a:spcPts val="0"/>
              </a:spcBef>
              <a:spcAft>
                <a:spcPts val="0"/>
              </a:spcAft>
              <a:buNone/>
            </a:pPr>
            <a:r>
              <a:rPr lang="ja"/>
              <a:t>    そうやって甘えた、</a:t>
            </a:r>
            <a:endParaRPr/>
          </a:p>
          <a:p>
            <a:pPr marL="0" lvl="0" indent="0" algn="l" rtl="0">
              <a:spcBef>
                <a:spcPts val="0"/>
              </a:spcBef>
              <a:spcAft>
                <a:spcPts val="0"/>
              </a:spcAft>
              <a:buNone/>
            </a:pPr>
            <a:r>
              <a:rPr lang="ja" sz="2300"/>
              <a:t> </a:t>
            </a:r>
            <a:endParaRPr sz="2300"/>
          </a:p>
          <a:p>
            <a:pPr marL="0" lvl="0" indent="0" algn="l" rtl="0">
              <a:spcBef>
                <a:spcPts val="0"/>
              </a:spcBef>
              <a:spcAft>
                <a:spcPts val="0"/>
              </a:spcAft>
              <a:buNone/>
            </a:pPr>
            <a:r>
              <a:rPr lang="ja"/>
              <a:t>                    災害時の</a:t>
            </a:r>
            <a:r>
              <a:rPr lang="ja" sz="5300">
                <a:solidFill>
                  <a:schemeClr val="accent5"/>
                </a:solidFill>
              </a:rPr>
              <a:t>交通整備</a:t>
            </a:r>
            <a:endParaRPr sz="5300">
              <a:solidFill>
                <a:schemeClr val="accent5"/>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283100" y="712150"/>
            <a:ext cx="7738800" cy="3835500"/>
          </a:xfrm>
          <a:prstGeom prst="rect">
            <a:avLst/>
          </a:prstGeom>
          <a:solidFill>
            <a:srgbClr val="757575">
              <a:alpha val="46540"/>
            </a:srgbClr>
          </a:solidFill>
        </p:spPr>
        <p:txBody>
          <a:bodyPr spcFirstLastPara="1" wrap="square" lIns="91425" tIns="91425" rIns="91425" bIns="91425" anchor="ctr" anchorCtr="0">
            <a:noAutofit/>
          </a:bodyPr>
          <a:lstStyle/>
          <a:p>
            <a:pPr marL="0" lvl="0" indent="0" algn="l" rtl="0">
              <a:spcBef>
                <a:spcPts val="0"/>
              </a:spcBef>
              <a:spcAft>
                <a:spcPts val="0"/>
              </a:spcAft>
              <a:buNone/>
            </a:pPr>
            <a:r>
              <a:rPr lang="ja">
                <a:solidFill>
                  <a:schemeClr val="accent5"/>
                </a:solidFill>
              </a:rPr>
              <a:t>偽善</a:t>
            </a:r>
            <a:r>
              <a:rPr lang="ja"/>
              <a:t>と</a:t>
            </a:r>
            <a:r>
              <a:rPr lang="ja">
                <a:solidFill>
                  <a:schemeClr val="accent5"/>
                </a:solidFill>
              </a:rPr>
              <a:t>甘え</a:t>
            </a:r>
            <a:r>
              <a:rPr lang="ja"/>
              <a:t>と</a:t>
            </a:r>
            <a:br>
              <a:rPr lang="ja"/>
            </a:br>
            <a:r>
              <a:rPr lang="ja">
                <a:solidFill>
                  <a:schemeClr val="accent5"/>
                </a:solidFill>
              </a:rPr>
              <a:t>無愛想な機械</a:t>
            </a:r>
            <a:r>
              <a:rPr lang="ja"/>
              <a:t>が織りなす</a:t>
            </a:r>
            <a:br>
              <a:rPr lang="ja"/>
            </a:br>
            <a:r>
              <a:rPr lang="ja"/>
              <a:t>日本の交通を変える</a:t>
            </a:r>
            <a:br>
              <a:rPr lang="ja"/>
            </a:br>
            <a:r>
              <a:rPr lang="ja">
                <a:solidFill>
                  <a:schemeClr val="accent5"/>
                </a:solidFill>
              </a:rPr>
              <a:t>アプローチ</a:t>
            </a:r>
            <a:endParaRPr>
              <a:solidFill>
                <a:schemeClr val="accent5"/>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交通をコントロールする</a:t>
            </a:r>
            <a:r>
              <a:rPr lang="ja">
                <a:solidFill>
                  <a:schemeClr val="accent5"/>
                </a:solidFill>
              </a:rPr>
              <a:t>信号</a:t>
            </a:r>
            <a:r>
              <a:rPr lang="ja"/>
              <a:t>に</a:t>
            </a:r>
            <a:endParaRPr/>
          </a:p>
        </p:txBody>
      </p:sp>
      <p:sp>
        <p:nvSpPr>
          <p:cNvPr id="104" name="Google Shape;104;p19"/>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交通をコントロール信号やルールにアプローチすることで、交通をよりよくしようとするスタイル。</a:t>
            </a:r>
            <a:endParaRPr/>
          </a:p>
          <a:p>
            <a:pPr marL="0" lvl="0" indent="0" algn="l" rtl="0">
              <a:spcBef>
                <a:spcPts val="1600"/>
              </a:spcBef>
              <a:spcAft>
                <a:spcPts val="1600"/>
              </a:spcAft>
              <a:buNone/>
            </a:pPr>
            <a:r>
              <a:rPr lang="ja"/>
              <a:t>e.g. </a:t>
            </a:r>
            <a:br>
              <a:rPr lang="ja"/>
            </a:br>
            <a:r>
              <a:rPr lang="ja"/>
              <a:t>バス: バスは信号にかかりにくくなっている</a:t>
            </a:r>
            <a:br>
              <a:rPr lang="ja"/>
            </a:br>
            <a:r>
              <a:rPr lang="ja"/>
              <a:t>警察車両等: 緊急時は信号を無視できる</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通行している</a:t>
            </a:r>
            <a:r>
              <a:rPr lang="ja">
                <a:solidFill>
                  <a:schemeClr val="accent5"/>
                </a:solidFill>
              </a:rPr>
              <a:t>車</a:t>
            </a:r>
            <a:r>
              <a:rPr lang="ja"/>
              <a:t>そのものに…</a:t>
            </a:r>
            <a:endParaRPr/>
          </a:p>
        </p:txBody>
      </p:sp>
      <p:sp>
        <p:nvSpPr>
          <p:cNvPr id="110" name="Google Shape;110;p20"/>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交通をコントロールするのではなくそこを通る通行車両そのものにアプローチするスタイル。</a:t>
            </a:r>
            <a:endParaRPr/>
          </a:p>
          <a:p>
            <a:pPr marL="0" lvl="0" indent="0" algn="l" rtl="0">
              <a:spcBef>
                <a:spcPts val="1600"/>
              </a:spcBef>
              <a:spcAft>
                <a:spcPts val="1600"/>
              </a:spcAft>
              <a:buNone/>
            </a:pPr>
            <a:r>
              <a:rPr lang="ja"/>
              <a:t>e.g.</a:t>
            </a:r>
            <a:br>
              <a:rPr lang="ja"/>
            </a:br>
            <a:r>
              <a:rPr lang="ja"/>
              <a:t>アクセル踏み間違い: 事故をへらした(?)</a:t>
            </a:r>
            <a:br>
              <a:rPr lang="ja"/>
            </a:br>
            <a:r>
              <a:rPr lang="ja"/>
              <a:t>自動ブレーキ: 注意力散漫な免許を返納すべき人を助けた</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1"/>
          <p:cNvSpPr txBox="1">
            <a:spLocks noGrp="1"/>
          </p:cNvSpPr>
          <p:nvPr>
            <p:ph type="title"/>
          </p:nvPr>
        </p:nvSpPr>
        <p:spPr>
          <a:xfrm>
            <a:off x="2400250" y="575950"/>
            <a:ext cx="6321600" cy="635400"/>
          </a:xfrm>
          <a:prstGeom prst="rect">
            <a:avLst/>
          </a:prstGeom>
          <a:solidFill>
            <a:srgbClr val="757575">
              <a:alpha val="46540"/>
            </a:srgbClr>
          </a:solidFill>
        </p:spPr>
        <p:txBody>
          <a:bodyPr spcFirstLastPara="1" wrap="square" lIns="91425" tIns="91425" rIns="91425" bIns="91425" anchor="t" anchorCtr="0">
            <a:noAutofit/>
          </a:bodyPr>
          <a:lstStyle/>
          <a:p>
            <a:pPr marL="0" lvl="0" indent="0" algn="l" rtl="0">
              <a:spcBef>
                <a:spcPts val="0"/>
              </a:spcBef>
              <a:spcAft>
                <a:spcPts val="0"/>
              </a:spcAft>
              <a:buNone/>
            </a:pPr>
            <a:r>
              <a:rPr lang="ja">
                <a:solidFill>
                  <a:schemeClr val="lt1"/>
                </a:solidFill>
              </a:rPr>
              <a:t>私達は</a:t>
            </a:r>
            <a:r>
              <a:rPr lang="ja">
                <a:solidFill>
                  <a:schemeClr val="accent5"/>
                </a:solidFill>
              </a:rPr>
              <a:t>車</a:t>
            </a:r>
            <a:r>
              <a:rPr lang="ja">
                <a:solidFill>
                  <a:schemeClr val="lt1"/>
                </a:solidFill>
              </a:rPr>
              <a:t>にアプローチする。</a:t>
            </a:r>
            <a:endParaRPr>
              <a:solidFill>
                <a:schemeClr val="lt1"/>
              </a:solidFill>
            </a:endParaRPr>
          </a:p>
        </p:txBody>
      </p:sp>
      <p:sp>
        <p:nvSpPr>
          <p:cNvPr id="116" name="Google Shape;116;p21"/>
          <p:cNvSpPr txBox="1">
            <a:spLocks noGrp="1"/>
          </p:cNvSpPr>
          <p:nvPr>
            <p:ph type="body" idx="1"/>
          </p:nvPr>
        </p:nvSpPr>
        <p:spPr>
          <a:xfrm>
            <a:off x="2410112" y="1595776"/>
            <a:ext cx="6321600" cy="3002400"/>
          </a:xfrm>
          <a:prstGeom prst="rect">
            <a:avLst/>
          </a:prstGeom>
          <a:solidFill>
            <a:srgbClr val="757575">
              <a:alpha val="46540"/>
            </a:srgbClr>
          </a:solidFill>
        </p:spPr>
        <p:txBody>
          <a:bodyPr spcFirstLastPara="1" wrap="square" lIns="91425" tIns="91425" rIns="91425" bIns="91425" anchor="t" anchorCtr="0">
            <a:noAutofit/>
          </a:bodyPr>
          <a:lstStyle/>
          <a:p>
            <a:pPr marL="457200" lvl="0" indent="-355600" algn="l" rtl="0">
              <a:spcBef>
                <a:spcPts val="0"/>
              </a:spcBef>
              <a:spcAft>
                <a:spcPts val="0"/>
              </a:spcAft>
              <a:buClr>
                <a:schemeClr val="lt1"/>
              </a:buClr>
              <a:buSzPts val="2000"/>
              <a:buChar char="●"/>
            </a:pPr>
            <a:r>
              <a:rPr lang="ja" sz="2000">
                <a:solidFill>
                  <a:schemeClr val="lt1"/>
                </a:solidFill>
              </a:rPr>
              <a:t>信号よりも</a:t>
            </a:r>
            <a:r>
              <a:rPr lang="ja" sz="2000" b="1">
                <a:solidFill>
                  <a:schemeClr val="accent5"/>
                </a:solidFill>
              </a:rPr>
              <a:t>普及率</a:t>
            </a:r>
            <a:r>
              <a:rPr lang="ja" sz="2000">
                <a:solidFill>
                  <a:schemeClr val="lt1"/>
                </a:solidFill>
              </a:rPr>
              <a:t>が重要ではない。</a:t>
            </a:r>
            <a:endParaRPr sz="2000">
              <a:solidFill>
                <a:schemeClr val="lt1"/>
              </a:solidFill>
            </a:endParaRPr>
          </a:p>
          <a:p>
            <a:pPr marL="457200" lvl="0" indent="-355600" algn="l" rtl="0">
              <a:spcBef>
                <a:spcPts val="0"/>
              </a:spcBef>
              <a:spcAft>
                <a:spcPts val="0"/>
              </a:spcAft>
              <a:buClr>
                <a:schemeClr val="lt1"/>
              </a:buClr>
              <a:buSzPts val="2000"/>
              <a:buChar char="●"/>
            </a:pPr>
            <a:r>
              <a:rPr lang="ja" sz="2000">
                <a:solidFill>
                  <a:schemeClr val="lt1"/>
                </a:solidFill>
              </a:rPr>
              <a:t>信号が無い</a:t>
            </a:r>
            <a:r>
              <a:rPr lang="ja" sz="2000" b="1">
                <a:solidFill>
                  <a:schemeClr val="accent5"/>
                </a:solidFill>
              </a:rPr>
              <a:t>交差点</a:t>
            </a:r>
            <a:r>
              <a:rPr lang="ja" sz="2000">
                <a:solidFill>
                  <a:schemeClr val="lt1"/>
                </a:solidFill>
              </a:rPr>
              <a:t>でも使える。</a:t>
            </a:r>
            <a:endParaRPr sz="2000">
              <a:solidFill>
                <a:schemeClr val="lt1"/>
              </a:solidFill>
            </a:endParaRPr>
          </a:p>
          <a:p>
            <a:pPr marL="457200" lvl="0" indent="-355600" algn="l" rtl="0">
              <a:spcBef>
                <a:spcPts val="0"/>
              </a:spcBef>
              <a:spcAft>
                <a:spcPts val="0"/>
              </a:spcAft>
              <a:buClr>
                <a:schemeClr val="lt1"/>
              </a:buClr>
              <a:buSzPts val="2000"/>
              <a:buChar char="●"/>
            </a:pPr>
            <a:r>
              <a:rPr lang="ja" sz="2000">
                <a:solidFill>
                  <a:schemeClr val="lt1"/>
                </a:solidFill>
              </a:rPr>
              <a:t>災害時等に信号を必要としない</a:t>
            </a:r>
            <a:r>
              <a:rPr lang="ja" sz="2000" b="1">
                <a:solidFill>
                  <a:schemeClr val="accent5"/>
                </a:solidFill>
              </a:rPr>
              <a:t>自律的</a:t>
            </a:r>
            <a:r>
              <a:rPr lang="ja" sz="2000">
                <a:solidFill>
                  <a:schemeClr val="lt1"/>
                </a:solidFill>
              </a:rPr>
              <a:t>な交通整理</a:t>
            </a:r>
            <a:endParaRPr sz="2000">
              <a:solidFill>
                <a:schemeClr val="lt1"/>
              </a:solidFill>
            </a:endParaRPr>
          </a:p>
        </p:txBody>
      </p:sp>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TotalTime>
  <Words>765</Words>
  <Application>Microsoft Macintosh PowerPoint</Application>
  <PresentationFormat>画面に合わせる (16:9)</PresentationFormat>
  <Paragraphs>76</Paragraphs>
  <Slides>20</Slides>
  <Notes>20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20</vt:i4>
      </vt:variant>
    </vt:vector>
  </HeadingPairs>
  <TitlesOfParts>
    <vt:vector size="25" baseType="lpstr">
      <vt:lpstr>HannariMincho</vt:lpstr>
      <vt:lpstr>Lato</vt:lpstr>
      <vt:lpstr>Arial</vt:lpstr>
      <vt:lpstr>Raleway</vt:lpstr>
      <vt:lpstr>Swiss</vt:lpstr>
      <vt:lpstr>交差点等自動通過 アルゴリズムの提案</vt:lpstr>
      <vt:lpstr>私達は車列に対する新しいアプローチで日本の交通を変える提案をしたい。</vt:lpstr>
      <vt:lpstr>日本人の脆い偽善の上で ギリギリ成立している 信号と思いやりの無い交差点</vt:lpstr>
      <vt:lpstr>どんな天気でも どんな混み具合でも たとえ緊急事態でも 一本調子で無愛想な信号</vt:lpstr>
      <vt:lpstr>「誰かがやってくれる」     そうやって甘えた、                       災害時の交通整備</vt:lpstr>
      <vt:lpstr>偽善と甘えと 無愛想な機械が織りなす 日本の交通を変える アプローチ</vt:lpstr>
      <vt:lpstr>交通をコントロールする信号に</vt:lpstr>
      <vt:lpstr>通行している車そのものに…</vt:lpstr>
      <vt:lpstr>私達は車にアプローチする。</vt:lpstr>
      <vt:lpstr>私達は車列に対する新しいアプローチで日本の交通を変える提案をしたい。</vt:lpstr>
      <vt:lpstr>最近流行りの自動運転</vt:lpstr>
      <vt:lpstr>私達は車列にアプローチする。</vt:lpstr>
      <vt:lpstr>なぜ車列にこだわるのか</vt:lpstr>
      <vt:lpstr>車を運転するうえで ”止まる”は 乗員にも運転手にも ストレスです。</vt:lpstr>
      <vt:lpstr>システムは社会に 普及しなければならない。 しかし普及するまで 待つのは嫌。</vt:lpstr>
      <vt:lpstr>このシステムは 普及率が 低くても交通を コントロールできます。</vt:lpstr>
      <vt:lpstr>車列にこだわること</vt:lpstr>
      <vt:lpstr>私達は車列にこだわる。</vt:lpstr>
      <vt:lpstr>導入の心理的ハードルを下げること</vt:lpstr>
      <vt:lpstr>普及率を障壁とせずに 日本の交通を変える アルゴリズム</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交差点等自動通過 アルゴリズムの提案</dc:title>
  <cp:lastModifiedBy>b-suedat@tsuyama.kosen-ac.jp</cp:lastModifiedBy>
  <cp:revision>5</cp:revision>
  <dcterms:modified xsi:type="dcterms:W3CDTF">2019-03-12T02:30:31Z</dcterms:modified>
</cp:coreProperties>
</file>